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63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3439775" cy="7559675"/>
  <p:notesSz cx="13439775" cy="7559675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Supermolot" panose="02000503050000020004" pitchFamily="2" charset="0"/>
      <p:regular r:id="rId15"/>
    </p:embeddedFont>
  </p:embeddedFontLst>
  <p:defaultTextStyle>
    <a:defPPr>
      <a:defRPr lang="en-US"/>
    </a:defPPr>
    <a:lvl1pPr marL="0" algn="l" defTabSz="521372">
      <a:defRPr sz="2050">
        <a:solidFill>
          <a:schemeClr val="tx1"/>
        </a:solidFill>
        <a:latin typeface="+mn-lt"/>
        <a:ea typeface="+mn-ea"/>
        <a:cs typeface="+mn-cs"/>
      </a:defRPr>
    </a:lvl1pPr>
    <a:lvl2pPr marL="521372" algn="l" defTabSz="521372">
      <a:defRPr sz="2050">
        <a:solidFill>
          <a:schemeClr val="tx1"/>
        </a:solidFill>
        <a:latin typeface="+mn-lt"/>
        <a:ea typeface="+mn-ea"/>
        <a:cs typeface="+mn-cs"/>
      </a:defRPr>
    </a:lvl2pPr>
    <a:lvl3pPr marL="1042744" algn="l" defTabSz="521372">
      <a:defRPr sz="2050">
        <a:solidFill>
          <a:schemeClr val="tx1"/>
        </a:solidFill>
        <a:latin typeface="+mn-lt"/>
        <a:ea typeface="+mn-ea"/>
        <a:cs typeface="+mn-cs"/>
      </a:defRPr>
    </a:lvl3pPr>
    <a:lvl4pPr marL="1564117" algn="l" defTabSz="521372">
      <a:defRPr sz="2050">
        <a:solidFill>
          <a:schemeClr val="tx1"/>
        </a:solidFill>
        <a:latin typeface="+mn-lt"/>
        <a:ea typeface="+mn-ea"/>
        <a:cs typeface="+mn-cs"/>
      </a:defRPr>
    </a:lvl4pPr>
    <a:lvl5pPr marL="2085489" algn="l" defTabSz="521372">
      <a:defRPr sz="2050">
        <a:solidFill>
          <a:schemeClr val="tx1"/>
        </a:solidFill>
        <a:latin typeface="+mn-lt"/>
        <a:ea typeface="+mn-ea"/>
        <a:cs typeface="+mn-cs"/>
      </a:defRPr>
    </a:lvl5pPr>
    <a:lvl6pPr marL="2606860" algn="l" defTabSz="521372">
      <a:defRPr sz="2050">
        <a:solidFill>
          <a:schemeClr val="tx1"/>
        </a:solidFill>
        <a:latin typeface="+mn-lt"/>
        <a:ea typeface="+mn-ea"/>
        <a:cs typeface="+mn-cs"/>
      </a:defRPr>
    </a:lvl6pPr>
    <a:lvl7pPr marL="3128233" algn="l" defTabSz="521372">
      <a:defRPr sz="2050">
        <a:solidFill>
          <a:schemeClr val="tx1"/>
        </a:solidFill>
        <a:latin typeface="+mn-lt"/>
        <a:ea typeface="+mn-ea"/>
        <a:cs typeface="+mn-cs"/>
      </a:defRPr>
    </a:lvl7pPr>
    <a:lvl8pPr marL="3649605" algn="l" defTabSz="521372">
      <a:defRPr sz="2050">
        <a:solidFill>
          <a:schemeClr val="tx1"/>
        </a:solidFill>
        <a:latin typeface="+mn-lt"/>
        <a:ea typeface="+mn-ea"/>
        <a:cs typeface="+mn-cs"/>
      </a:defRPr>
    </a:lvl8pPr>
    <a:lvl9pPr marL="4170977" algn="l" defTabSz="521372">
      <a:defRPr sz="20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42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iivets.vv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02" y="144"/>
      </p:cViewPr>
      <p:guideLst>
        <p:guide orient="horz" pos="2381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19T18:35:20" idx="1">
    <p:pos x="0" y="0"/>
    <p:text>1. модели прогнозирования рыночной стоимости чего?
2.формирование экспертной базы чего?
3. Надо добавить еще зп на 4 слайд 
на 3 слайд - возможность трудоустройства в АО "ГТЛК"
4. на 5 слайде давайте уберем количество студентов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="" xmlns:m="http://schemas.openxmlformats.org/officeDocument/2006/math" xmlns:w="http://schemas.openxmlformats.org/wordprocessingml/2006/main" xmlns:p15="http://schemas.microsoft.com/office/powerpoint/2012/main" userId="teamlab_data:0;12;paliivets.vv;1;12;paliivets.vv;2;1;0;3;20;2024-11-19T15:35:20Z;4;38;{AA7A7038-F224-4299-9F76-3CEAFB289D33};" providerId="AD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77739" cy="513429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3092" y="0"/>
            <a:ext cx="3077739" cy="513429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pPr>
              <a:defRPr/>
            </a:pPr>
            <a:fld id="{DF3F9C99-D627-824C-BA39-0E3A25B91D84}" type="datetimeFigureOut">
              <a:rPr lang="ru-RU"/>
              <a:t>25.11.2024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82600" y="1279525"/>
            <a:ext cx="6137275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0248" y="4924644"/>
            <a:ext cx="5681980" cy="4029253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719598"/>
            <a:ext cx="3077739" cy="513428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3092" y="9719598"/>
            <a:ext cx="3077739" cy="513428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pPr>
              <a:defRPr/>
            </a:pPr>
            <a:fld id="{48BDA384-8206-7B45-B84C-5B7DA94601D1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2744">
      <a:defRPr sz="1350">
        <a:solidFill>
          <a:schemeClr val="tx1"/>
        </a:solidFill>
        <a:latin typeface="+mn-lt"/>
        <a:ea typeface="+mn-ea"/>
        <a:cs typeface="+mn-cs"/>
      </a:defRPr>
    </a:lvl1pPr>
    <a:lvl2pPr marL="521372" algn="l" defTabSz="1042744">
      <a:defRPr sz="1350">
        <a:solidFill>
          <a:schemeClr val="tx1"/>
        </a:solidFill>
        <a:latin typeface="+mn-lt"/>
        <a:ea typeface="+mn-ea"/>
        <a:cs typeface="+mn-cs"/>
      </a:defRPr>
    </a:lvl2pPr>
    <a:lvl3pPr marL="1042744" algn="l" defTabSz="1042744">
      <a:defRPr sz="1350">
        <a:solidFill>
          <a:schemeClr val="tx1"/>
        </a:solidFill>
        <a:latin typeface="+mn-lt"/>
        <a:ea typeface="+mn-ea"/>
        <a:cs typeface="+mn-cs"/>
      </a:defRPr>
    </a:lvl3pPr>
    <a:lvl4pPr marL="1564117" algn="l" defTabSz="1042744">
      <a:defRPr sz="1350">
        <a:solidFill>
          <a:schemeClr val="tx1"/>
        </a:solidFill>
        <a:latin typeface="+mn-lt"/>
        <a:ea typeface="+mn-ea"/>
        <a:cs typeface="+mn-cs"/>
      </a:defRPr>
    </a:lvl4pPr>
    <a:lvl5pPr marL="2085489" algn="l" defTabSz="1042744">
      <a:defRPr sz="1350">
        <a:solidFill>
          <a:schemeClr val="tx1"/>
        </a:solidFill>
        <a:latin typeface="+mn-lt"/>
        <a:ea typeface="+mn-ea"/>
        <a:cs typeface="+mn-cs"/>
      </a:defRPr>
    </a:lvl5pPr>
    <a:lvl6pPr marL="2606860" algn="l" defTabSz="1042744">
      <a:defRPr sz="1350">
        <a:solidFill>
          <a:schemeClr val="tx1"/>
        </a:solidFill>
        <a:latin typeface="+mn-lt"/>
        <a:ea typeface="+mn-ea"/>
        <a:cs typeface="+mn-cs"/>
      </a:defRPr>
    </a:lvl6pPr>
    <a:lvl7pPr marL="3128233" algn="l" defTabSz="1042744">
      <a:defRPr sz="1350">
        <a:solidFill>
          <a:schemeClr val="tx1"/>
        </a:solidFill>
        <a:latin typeface="+mn-lt"/>
        <a:ea typeface="+mn-ea"/>
        <a:cs typeface="+mn-cs"/>
      </a:defRPr>
    </a:lvl7pPr>
    <a:lvl8pPr marL="3649605" algn="l" defTabSz="1042744">
      <a:defRPr sz="1350">
        <a:solidFill>
          <a:schemeClr val="tx1"/>
        </a:solidFill>
        <a:latin typeface="+mn-lt"/>
        <a:ea typeface="+mn-ea"/>
        <a:cs typeface="+mn-cs"/>
      </a:defRPr>
    </a:lvl8pPr>
    <a:lvl9pPr marL="4170977" algn="l" defTabSz="1042744">
      <a:defRPr sz="135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2600" y="1279525"/>
            <a:ext cx="6137275" cy="3452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104274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latin typeface="Supermolot"/>
              </a:rPr>
              <a:t>Государственная транспортная лизинговая компания (ГТЛК) - крупнейшая лизинговая компания России, реализующая программу государственной поддержки транспортной отрасли. Мы поставляем в лизинг воздушный, водный и железнодорожный транспорт, энергоэффективный пассажирский транспорт, автомобильную и специальную технику для отечественных предприятий транспортной отрасли, а также занимаемся инвестиционными проектами в целях развития транспортной инфраструктуры России. 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8BDA384-8206-7B45-B84C-5B7DA94601D1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50"/>
            </a:lvl1pPr>
            <a:lvl2pPr marL="503972" indent="0" algn="ctr">
              <a:buNone/>
              <a:defRPr sz="2200"/>
            </a:lvl2pPr>
            <a:lvl3pPr marL="1007943" indent="0" algn="ctr">
              <a:buNone/>
              <a:defRPr sz="2000"/>
            </a:lvl3pPr>
            <a:lvl4pPr marL="1511915" indent="0" algn="ctr">
              <a:buNone/>
              <a:defRPr sz="1750"/>
            </a:lvl4pPr>
            <a:lvl5pPr marL="2015886" indent="0" algn="ctr">
              <a:buNone/>
              <a:defRPr sz="1750"/>
            </a:lvl5pPr>
            <a:lvl6pPr marL="2519858" indent="0" algn="ctr">
              <a:buNone/>
              <a:defRPr sz="1750"/>
            </a:lvl6pPr>
            <a:lvl7pPr marL="3023829" indent="0" algn="ctr">
              <a:buNone/>
              <a:defRPr sz="1750"/>
            </a:lvl7pPr>
            <a:lvl8pPr marL="3527801" indent="0" algn="ctr">
              <a:buNone/>
              <a:defRPr sz="1750"/>
            </a:lvl8pPr>
            <a:lvl9pPr marL="4031772" indent="0" algn="ctr">
              <a:buNone/>
              <a:defRPr sz="175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617839" y="402483"/>
            <a:ext cx="2897951" cy="640647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923985" y="402483"/>
            <a:ext cx="8525857" cy="640647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1"/>
            <a:ext cx="13439775" cy="7559675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955244" y="3952843"/>
            <a:ext cx="6915010" cy="758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950">
                <a:solidFill>
                  <a:srgbClr val="414140"/>
                </a:solidFill>
                <a:latin typeface="Roboto"/>
                <a:ea typeface="Roboto"/>
                <a:cs typeface="Roboto"/>
              </a:defRPr>
            </a:lvl1pPr>
            <a:lvl2pPr marL="633493" indent="0" algn="ctr">
              <a:buNone/>
              <a:defRPr sz="2750"/>
            </a:lvl2pPr>
            <a:lvl3pPr marL="1266984" indent="0" algn="ctr">
              <a:buNone/>
              <a:defRPr sz="2500"/>
            </a:lvl3pPr>
            <a:lvl4pPr marL="1900477" indent="0" algn="ctr">
              <a:buNone/>
              <a:defRPr sz="2200"/>
            </a:lvl4pPr>
            <a:lvl5pPr marL="2533969" indent="0" algn="ctr">
              <a:buNone/>
              <a:defRPr sz="2200"/>
            </a:lvl5pPr>
            <a:lvl6pPr marL="3167462" indent="0" algn="ctr">
              <a:buNone/>
              <a:defRPr sz="2200"/>
            </a:lvl6pPr>
            <a:lvl7pPr marL="3800953" indent="0" algn="ctr">
              <a:buNone/>
              <a:defRPr sz="2200"/>
            </a:lvl7pPr>
            <a:lvl8pPr marL="4434446" indent="0" algn="ctr">
              <a:buNone/>
              <a:defRPr sz="2200"/>
            </a:lvl8pPr>
            <a:lvl9pPr marL="5067937" indent="0" algn="ctr">
              <a:buNone/>
              <a:defRPr sz="2200"/>
            </a:lvl9pPr>
          </a:lstStyle>
          <a:p>
            <a:pPr>
              <a:defRPr/>
            </a:pPr>
            <a:r>
              <a:rPr lang="ru-RU"/>
              <a:t>Реквизиты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989317" y="1507708"/>
            <a:ext cx="7880933" cy="2337868"/>
          </a:xfrm>
          <a:prstGeom prst="rect">
            <a:avLst/>
          </a:prstGeom>
          <a:gradFill rotWithShape="0"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285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489999" y="1864395"/>
            <a:ext cx="6836818" cy="163058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350" b="1" i="0" cap="all">
                <a:solidFill>
                  <a:schemeClr val="bg1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  <a:br>
              <a:rPr lang="ru-RU"/>
            </a:br>
            <a:endParaRPr lang="en-US"/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978677" y="871208"/>
            <a:ext cx="2218233" cy="3839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1007943">
              <a:lnSpc>
                <a:spcPct val="90000"/>
              </a:lnSpc>
              <a:spcBef>
                <a:spcPts val="0"/>
              </a:spcBef>
              <a:buNone/>
              <a:defRPr sz="2650" b="1" i="0" cap="all">
                <a:solidFill>
                  <a:srgbClr val="25377C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ru-RU" sz="1500" b="0" i="0" spc="125">
                <a:solidFill>
                  <a:srgbClr val="414140"/>
                </a:solidFill>
                <a:latin typeface="Supermolot"/>
              </a:rPr>
              <a:t>ДВИЖУЩАЯ СИЛА</a:t>
            </a:r>
            <a:br>
              <a:rPr lang="ru-RU" sz="1700" b="0" i="0" spc="125">
                <a:latin typeface="Supermolot"/>
              </a:rPr>
            </a:br>
            <a:endParaRPr lang="en-US" sz="1700" b="0" i="0" spc="125">
              <a:latin typeface="Supermolo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rcRect l="73751"/>
          <a:stretch/>
        </p:blipFill>
        <p:spPr bwMode="auto">
          <a:xfrm>
            <a:off x="9888173" y="702000"/>
            <a:ext cx="2572926" cy="431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-1" y="1"/>
            <a:ext cx="13439775" cy="141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85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564732" y="1763529"/>
            <a:ext cx="12244121" cy="543811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950" b="0" i="0">
                <a:solidFill>
                  <a:srgbClr val="414140"/>
                </a:solidFill>
                <a:latin typeface="Roboto"/>
                <a:ea typeface="Roboto"/>
                <a:cs typeface="Roboto"/>
              </a:defRPr>
            </a:lvl1pPr>
            <a:lvl2pPr marL="633493" indent="0">
              <a:buNone/>
              <a:defRPr b="0" i="0">
                <a:latin typeface="PF DinText Pro"/>
              </a:defRPr>
            </a:lvl2pPr>
            <a:lvl3pPr marL="1266984" indent="0">
              <a:buNone/>
              <a:defRPr b="0" i="0">
                <a:latin typeface="PF DinText Pro"/>
              </a:defRPr>
            </a:lvl3pPr>
            <a:lvl4pPr marL="1900477" indent="0">
              <a:buNone/>
              <a:defRPr b="0" i="0">
                <a:latin typeface="PF DinText Pro"/>
              </a:defRPr>
            </a:lvl4pPr>
            <a:lvl5pPr marL="2533969" indent="0">
              <a:buNone/>
              <a:defRPr b="0" i="0">
                <a:latin typeface="PF DinText Pro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12614886" y="7246090"/>
            <a:ext cx="193964" cy="1919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fld id="{4A5AB163-ABDF-334D-A7A5-269B826FC809}" type="slidenum">
              <a:rPr sz="1250">
                <a:solidFill>
                  <a:srgbClr val="6D6E6C"/>
                </a:solidFill>
                <a:latin typeface="Roboto"/>
                <a:ea typeface="Roboto"/>
                <a:cs typeface="Roboto"/>
              </a:rPr>
              <a:t>‹#›</a:t>
            </a:fld>
            <a:endParaRPr sz="1250">
              <a:solidFill>
                <a:srgbClr val="6D6E6C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 bwMode="auto">
          <a:xfrm>
            <a:off x="1" y="1410542"/>
            <a:ext cx="13439775" cy="0"/>
          </a:xfrm>
          <a:prstGeom prst="line">
            <a:avLst/>
          </a:prstGeom>
          <a:ln w="25400">
            <a:gradFill>
              <a:gsLst>
                <a:gs pos="0">
                  <a:srgbClr val="198B50"/>
                </a:gs>
                <a:gs pos="100000">
                  <a:srgbClr val="283278"/>
                </a:gs>
              </a:gsLst>
              <a:lin ang="189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4731" y="372643"/>
            <a:ext cx="10239794" cy="10152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2500" b="1" cap="all">
                <a:solidFill>
                  <a:srgbClr val="25377C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ru-RU" cap="all"/>
              <a:t>ЗАГОЛОВОК СЛАЙДА</a:t>
            </a:r>
            <a:br>
              <a:rPr lang="ru-RU" cap="all"/>
            </a:br>
            <a:r>
              <a:rPr lang="ru-RU" cap="all"/>
              <a:t>ЗАГОЛОВОК СЛАЙДА</a:t>
            </a:r>
            <a:br>
              <a:rPr lang="ru-RU" cap="all"/>
            </a:br>
            <a:r>
              <a:rPr lang="ru-RU" cap="all"/>
              <a:t>ЗАГОЛОВОК СЛАЙДА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l="73634" t="2269" r="7268" b="-2269"/>
          <a:stretch/>
        </p:blipFill>
        <p:spPr bwMode="auto">
          <a:xfrm>
            <a:off x="11239637" y="655200"/>
            <a:ext cx="1581529" cy="364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8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11200"/>
            <a:ext cx="13439775" cy="755967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949723" y="1508111"/>
            <a:ext cx="7935461" cy="22829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285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490000" y="1864395"/>
            <a:ext cx="6851426" cy="155389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350" b="1" i="0" cap="all">
                <a:solidFill>
                  <a:srgbClr val="25377C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ru-RU"/>
              <a:t>Спасибо за внимание!</a:t>
            </a:r>
            <a:br>
              <a:rPr lang="ru-RU"/>
            </a:br>
            <a:endParaRPr lang="en-US"/>
          </a:p>
        </p:txBody>
      </p:sp>
      <p:sp>
        <p:nvSpPr>
          <p:cNvPr id="13" name="Title 1"/>
          <p:cNvSpPr txBox="1"/>
          <p:nvPr userDrawn="1"/>
        </p:nvSpPr>
        <p:spPr bwMode="auto">
          <a:xfrm>
            <a:off x="978677" y="871208"/>
            <a:ext cx="2218233" cy="3839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1007943">
              <a:lnSpc>
                <a:spcPct val="90000"/>
              </a:lnSpc>
              <a:spcBef>
                <a:spcPts val="0"/>
              </a:spcBef>
              <a:buNone/>
              <a:defRPr sz="2650" b="1" i="0" cap="all">
                <a:solidFill>
                  <a:srgbClr val="25377C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ru-RU" sz="1500" b="0" i="0" spc="125">
                <a:solidFill>
                  <a:srgbClr val="414140"/>
                </a:solidFill>
                <a:latin typeface="Supermolot"/>
              </a:rPr>
              <a:t>ДВИЖУЩАЯ СИЛА</a:t>
            </a:r>
            <a:br>
              <a:rPr lang="ru-RU" sz="1700" b="0" i="0" spc="125">
                <a:latin typeface="Supermolot"/>
              </a:rPr>
            </a:br>
            <a:endParaRPr lang="en-US" sz="1700" b="0" i="0" spc="125">
              <a:latin typeface="Supermolo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rcRect l="73751"/>
          <a:stretch/>
        </p:blipFill>
        <p:spPr bwMode="auto">
          <a:xfrm>
            <a:off x="9888173" y="702000"/>
            <a:ext cx="2572926" cy="431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50"/>
            </a:lvl1pPr>
            <a:lvl2pPr marL="503972" indent="0" algn="ctr">
              <a:buNone/>
              <a:defRPr sz="2200"/>
            </a:lvl2pPr>
            <a:lvl3pPr marL="1007943" indent="0" algn="ctr">
              <a:buNone/>
              <a:defRPr sz="2000"/>
            </a:lvl3pPr>
            <a:lvl4pPr marL="1511915" indent="0" algn="ctr">
              <a:buNone/>
              <a:defRPr sz="1750"/>
            </a:lvl4pPr>
            <a:lvl5pPr marL="2015886" indent="0" algn="ctr">
              <a:buNone/>
              <a:defRPr sz="1750"/>
            </a:lvl5pPr>
            <a:lvl6pPr marL="2519858" indent="0" algn="ctr">
              <a:buNone/>
              <a:defRPr sz="1750"/>
            </a:lvl6pPr>
            <a:lvl7pPr marL="3023829" indent="0" algn="ctr">
              <a:buNone/>
              <a:defRPr sz="1750"/>
            </a:lvl7pPr>
            <a:lvl8pPr marL="3527801" indent="0" algn="ctr">
              <a:buNone/>
              <a:defRPr sz="1750"/>
            </a:lvl8pPr>
            <a:lvl9pPr marL="4031772" indent="0" algn="ctr">
              <a:buNone/>
              <a:defRPr sz="175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5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923985" y="2012414"/>
            <a:ext cx="5711904" cy="479654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803886" y="2012414"/>
            <a:ext cx="5711904" cy="479654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25735" y="402483"/>
            <a:ext cx="11591806" cy="146118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5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750" b="1"/>
            </a:lvl4pPr>
            <a:lvl5pPr marL="2015886" indent="0">
              <a:buNone/>
              <a:defRPr sz="1750" b="1"/>
            </a:lvl5pPr>
            <a:lvl6pPr marL="2519858" indent="0">
              <a:buNone/>
              <a:defRPr sz="1750" b="1"/>
            </a:lvl6pPr>
            <a:lvl7pPr marL="3023829" indent="0">
              <a:buNone/>
              <a:defRPr sz="1750" b="1"/>
            </a:lvl7pPr>
            <a:lvl8pPr marL="3527801" indent="0">
              <a:buNone/>
              <a:defRPr sz="1750" b="1"/>
            </a:lvl8pPr>
            <a:lvl9pPr marL="4031772" indent="0">
              <a:buNone/>
              <a:defRPr sz="175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925736" y="2761381"/>
            <a:ext cx="5685654" cy="406157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03886" y="1853171"/>
            <a:ext cx="5713654" cy="908210"/>
          </a:xfrm>
        </p:spPr>
        <p:txBody>
          <a:bodyPr anchor="b"/>
          <a:lstStyle>
            <a:lvl1pPr marL="0" indent="0">
              <a:buNone/>
              <a:defRPr sz="265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750" b="1"/>
            </a:lvl4pPr>
            <a:lvl5pPr marL="2015886" indent="0">
              <a:buNone/>
              <a:defRPr sz="1750" b="1"/>
            </a:lvl5pPr>
            <a:lvl6pPr marL="2519858" indent="0">
              <a:buNone/>
              <a:defRPr sz="1750" b="1"/>
            </a:lvl6pPr>
            <a:lvl7pPr marL="3023829" indent="0">
              <a:buNone/>
              <a:defRPr sz="1750" b="1"/>
            </a:lvl7pPr>
            <a:lvl8pPr marL="3527801" indent="0">
              <a:buNone/>
              <a:defRPr sz="1750" b="1"/>
            </a:lvl8pPr>
            <a:lvl9pPr marL="4031772" indent="0">
              <a:buNone/>
              <a:defRPr sz="175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803886" y="2761381"/>
            <a:ext cx="5713654" cy="406157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25736" y="503978"/>
            <a:ext cx="4334677" cy="1763924"/>
          </a:xfrm>
        </p:spPr>
        <p:txBody>
          <a:bodyPr anchor="b"/>
          <a:lstStyle>
            <a:lvl1pPr>
              <a:defRPr sz="35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713654" y="1088454"/>
            <a:ext cx="6803886" cy="5372269"/>
          </a:xfrm>
        </p:spPr>
        <p:txBody>
          <a:bodyPr/>
          <a:lstStyle>
            <a:lvl1pPr>
              <a:defRPr sz="3550"/>
            </a:lvl1pPr>
            <a:lvl2pPr>
              <a:defRPr sz="3100"/>
            </a:lvl2pPr>
            <a:lvl3pPr>
              <a:defRPr sz="265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50"/>
            </a:lvl1pPr>
            <a:lvl2pPr marL="503972" indent="0">
              <a:buNone/>
              <a:defRPr sz="1550"/>
            </a:lvl2pPr>
            <a:lvl3pPr marL="1007943" indent="0">
              <a:buNone/>
              <a:defRPr sz="1300"/>
            </a:lvl3pPr>
            <a:lvl4pPr marL="1511915" indent="0">
              <a:buNone/>
              <a:defRPr sz="1100"/>
            </a:lvl4pPr>
            <a:lvl5pPr marL="2015886" indent="0">
              <a:buNone/>
              <a:defRPr sz="1100"/>
            </a:lvl5pPr>
            <a:lvl6pPr marL="2519858" indent="0">
              <a:buNone/>
              <a:defRPr sz="1100"/>
            </a:lvl6pPr>
            <a:lvl7pPr marL="3023829" indent="0">
              <a:buNone/>
              <a:defRPr sz="1100"/>
            </a:lvl7pPr>
            <a:lvl8pPr marL="3527801" indent="0">
              <a:buNone/>
              <a:defRPr sz="1100"/>
            </a:lvl8pPr>
            <a:lvl9pPr marL="4031772" indent="0">
              <a:buNone/>
              <a:defRPr sz="1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25736" y="503978"/>
            <a:ext cx="4334677" cy="1763924"/>
          </a:xfrm>
        </p:spPr>
        <p:txBody>
          <a:bodyPr anchor="b"/>
          <a:lstStyle>
            <a:lvl1pPr>
              <a:defRPr sz="35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713654" y="1088454"/>
            <a:ext cx="6803886" cy="5372269"/>
          </a:xfrm>
        </p:spPr>
        <p:txBody>
          <a:bodyPr anchor="t"/>
          <a:lstStyle>
            <a:lvl1pPr marL="0" indent="0">
              <a:buNone/>
              <a:defRPr sz="3550"/>
            </a:lvl1pPr>
            <a:lvl2pPr marL="503972" indent="0">
              <a:buNone/>
              <a:defRPr sz="3100"/>
            </a:lvl2pPr>
            <a:lvl3pPr marL="1007943" indent="0">
              <a:buNone/>
              <a:defRPr sz="265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50"/>
            </a:lvl1pPr>
            <a:lvl2pPr marL="503972" indent="0">
              <a:buNone/>
              <a:defRPr sz="1550"/>
            </a:lvl2pPr>
            <a:lvl3pPr marL="1007943" indent="0">
              <a:buNone/>
              <a:defRPr sz="1300"/>
            </a:lvl3pPr>
            <a:lvl4pPr marL="1511915" indent="0">
              <a:buNone/>
              <a:defRPr sz="1100"/>
            </a:lvl4pPr>
            <a:lvl5pPr marL="2015886" indent="0">
              <a:buNone/>
              <a:defRPr sz="1100"/>
            </a:lvl5pPr>
            <a:lvl6pPr marL="2519858" indent="0">
              <a:buNone/>
              <a:defRPr sz="1100"/>
            </a:lvl6pPr>
            <a:lvl7pPr marL="3023829" indent="0">
              <a:buNone/>
              <a:defRPr sz="1100"/>
            </a:lvl7pPr>
            <a:lvl8pPr marL="3527801" indent="0">
              <a:buNone/>
              <a:defRPr sz="1100"/>
            </a:lvl8pPr>
            <a:lvl9pPr marL="4031772" indent="0">
              <a:buNone/>
              <a:defRPr sz="1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617839" y="402483"/>
            <a:ext cx="2897951" cy="640647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923985" y="402483"/>
            <a:ext cx="8525857" cy="640647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-1" y="1"/>
            <a:ext cx="13439775" cy="141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85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564732" y="1763529"/>
            <a:ext cx="12244121" cy="543811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950" b="0" i="0">
                <a:solidFill>
                  <a:srgbClr val="414140"/>
                </a:solidFill>
                <a:latin typeface="Roboto"/>
                <a:ea typeface="Roboto"/>
                <a:cs typeface="Roboto"/>
              </a:defRPr>
            </a:lvl1pPr>
            <a:lvl2pPr marL="633493" indent="0">
              <a:buNone/>
              <a:defRPr b="0" i="0">
                <a:latin typeface="PF DinText Pro"/>
              </a:defRPr>
            </a:lvl2pPr>
            <a:lvl3pPr marL="1266984" indent="0">
              <a:buNone/>
              <a:defRPr b="0" i="0">
                <a:latin typeface="PF DinText Pro"/>
              </a:defRPr>
            </a:lvl3pPr>
            <a:lvl4pPr marL="1900477" indent="0">
              <a:buNone/>
              <a:defRPr b="0" i="0">
                <a:latin typeface="PF DinText Pro"/>
              </a:defRPr>
            </a:lvl4pPr>
            <a:lvl5pPr marL="2533969" indent="0">
              <a:buNone/>
              <a:defRPr b="0" i="0">
                <a:latin typeface="PF DinText Pro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12614886" y="7246090"/>
            <a:ext cx="193964" cy="1919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fld id="{4A5AB163-ABDF-334D-A7A5-269B826FC809}" type="slidenum">
              <a:rPr sz="1250">
                <a:solidFill>
                  <a:srgbClr val="6D6E6C"/>
                </a:solidFill>
                <a:latin typeface="Roboto"/>
                <a:ea typeface="Roboto"/>
                <a:cs typeface="Roboto"/>
              </a:rPr>
              <a:t>‹#›</a:t>
            </a:fld>
            <a:endParaRPr sz="1250">
              <a:solidFill>
                <a:srgbClr val="6D6E6C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 bwMode="auto">
          <a:xfrm>
            <a:off x="1" y="1410542"/>
            <a:ext cx="13439775" cy="0"/>
          </a:xfrm>
          <a:prstGeom prst="line">
            <a:avLst/>
          </a:prstGeom>
          <a:ln w="25400">
            <a:gradFill>
              <a:gsLst>
                <a:gs pos="0">
                  <a:srgbClr val="198B50"/>
                </a:gs>
                <a:gs pos="100000">
                  <a:srgbClr val="283278"/>
                </a:gs>
              </a:gsLst>
              <a:lin ang="189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64731" y="372643"/>
            <a:ext cx="10239794" cy="10152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2500" b="1" cap="all">
                <a:solidFill>
                  <a:srgbClr val="25377C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ru-RU" cap="all"/>
              <a:t>ЗАГОЛОВОК СЛАЙДА</a:t>
            </a:r>
            <a:br>
              <a:rPr lang="ru-RU" cap="all"/>
            </a:br>
            <a:r>
              <a:rPr lang="ru-RU" cap="all"/>
              <a:t>ЗАГОЛОВОК СЛАЙДА</a:t>
            </a:r>
            <a:br>
              <a:rPr lang="ru-RU" cap="all"/>
            </a:br>
            <a:r>
              <a:rPr lang="ru-RU" cap="all"/>
              <a:t>ЗАГОЛОВОК СЛАЙДА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l="73634" t="2269" r="7268" b="-2269"/>
          <a:stretch/>
        </p:blipFill>
        <p:spPr bwMode="auto">
          <a:xfrm>
            <a:off x="11239637" y="655200"/>
            <a:ext cx="1581529" cy="364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5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923985" y="2012414"/>
            <a:ext cx="5711904" cy="479654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803886" y="2012414"/>
            <a:ext cx="5711904" cy="479654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25735" y="402483"/>
            <a:ext cx="11591806" cy="146118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5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750" b="1"/>
            </a:lvl4pPr>
            <a:lvl5pPr marL="2015886" indent="0">
              <a:buNone/>
              <a:defRPr sz="1750" b="1"/>
            </a:lvl5pPr>
            <a:lvl6pPr marL="2519858" indent="0">
              <a:buNone/>
              <a:defRPr sz="1750" b="1"/>
            </a:lvl6pPr>
            <a:lvl7pPr marL="3023829" indent="0">
              <a:buNone/>
              <a:defRPr sz="1750" b="1"/>
            </a:lvl7pPr>
            <a:lvl8pPr marL="3527801" indent="0">
              <a:buNone/>
              <a:defRPr sz="1750" b="1"/>
            </a:lvl8pPr>
            <a:lvl9pPr marL="4031772" indent="0">
              <a:buNone/>
              <a:defRPr sz="175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925736" y="2761381"/>
            <a:ext cx="5685654" cy="406157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03886" y="1853171"/>
            <a:ext cx="5713654" cy="908210"/>
          </a:xfrm>
        </p:spPr>
        <p:txBody>
          <a:bodyPr anchor="b"/>
          <a:lstStyle>
            <a:lvl1pPr marL="0" indent="0">
              <a:buNone/>
              <a:defRPr sz="265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750" b="1"/>
            </a:lvl4pPr>
            <a:lvl5pPr marL="2015886" indent="0">
              <a:buNone/>
              <a:defRPr sz="1750" b="1"/>
            </a:lvl5pPr>
            <a:lvl6pPr marL="2519858" indent="0">
              <a:buNone/>
              <a:defRPr sz="1750" b="1"/>
            </a:lvl6pPr>
            <a:lvl7pPr marL="3023829" indent="0">
              <a:buNone/>
              <a:defRPr sz="1750" b="1"/>
            </a:lvl7pPr>
            <a:lvl8pPr marL="3527801" indent="0">
              <a:buNone/>
              <a:defRPr sz="1750" b="1"/>
            </a:lvl8pPr>
            <a:lvl9pPr marL="4031772" indent="0">
              <a:buNone/>
              <a:defRPr sz="175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803886" y="2761381"/>
            <a:ext cx="5713654" cy="406157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25736" y="503978"/>
            <a:ext cx="4334677" cy="1763924"/>
          </a:xfrm>
        </p:spPr>
        <p:txBody>
          <a:bodyPr anchor="b"/>
          <a:lstStyle>
            <a:lvl1pPr>
              <a:defRPr sz="35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713654" y="1088454"/>
            <a:ext cx="6803886" cy="5372269"/>
          </a:xfrm>
        </p:spPr>
        <p:txBody>
          <a:bodyPr/>
          <a:lstStyle>
            <a:lvl1pPr>
              <a:defRPr sz="3550"/>
            </a:lvl1pPr>
            <a:lvl2pPr>
              <a:defRPr sz="3100"/>
            </a:lvl2pPr>
            <a:lvl3pPr>
              <a:defRPr sz="265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50"/>
            </a:lvl1pPr>
            <a:lvl2pPr marL="503972" indent="0">
              <a:buNone/>
              <a:defRPr sz="1550"/>
            </a:lvl2pPr>
            <a:lvl3pPr marL="1007943" indent="0">
              <a:buNone/>
              <a:defRPr sz="1300"/>
            </a:lvl3pPr>
            <a:lvl4pPr marL="1511915" indent="0">
              <a:buNone/>
              <a:defRPr sz="1100"/>
            </a:lvl4pPr>
            <a:lvl5pPr marL="2015886" indent="0">
              <a:buNone/>
              <a:defRPr sz="1100"/>
            </a:lvl5pPr>
            <a:lvl6pPr marL="2519858" indent="0">
              <a:buNone/>
              <a:defRPr sz="1100"/>
            </a:lvl6pPr>
            <a:lvl7pPr marL="3023829" indent="0">
              <a:buNone/>
              <a:defRPr sz="1100"/>
            </a:lvl7pPr>
            <a:lvl8pPr marL="3527801" indent="0">
              <a:buNone/>
              <a:defRPr sz="1100"/>
            </a:lvl8pPr>
            <a:lvl9pPr marL="4031772" indent="0">
              <a:buNone/>
              <a:defRPr sz="1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25736" y="503978"/>
            <a:ext cx="4334677" cy="1763924"/>
          </a:xfrm>
        </p:spPr>
        <p:txBody>
          <a:bodyPr anchor="b"/>
          <a:lstStyle>
            <a:lvl1pPr>
              <a:defRPr sz="35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713654" y="1088454"/>
            <a:ext cx="6803886" cy="5372269"/>
          </a:xfrm>
        </p:spPr>
        <p:txBody>
          <a:bodyPr anchor="t"/>
          <a:lstStyle>
            <a:lvl1pPr marL="0" indent="0">
              <a:buNone/>
              <a:defRPr sz="3550"/>
            </a:lvl1pPr>
            <a:lvl2pPr marL="503972" indent="0">
              <a:buNone/>
              <a:defRPr sz="3100"/>
            </a:lvl2pPr>
            <a:lvl3pPr marL="1007943" indent="0">
              <a:buNone/>
              <a:defRPr sz="265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50"/>
            </a:lvl1pPr>
            <a:lvl2pPr marL="503972" indent="0">
              <a:buNone/>
              <a:defRPr sz="1550"/>
            </a:lvl2pPr>
            <a:lvl3pPr marL="1007943" indent="0">
              <a:buNone/>
              <a:defRPr sz="1300"/>
            </a:lvl3pPr>
            <a:lvl4pPr marL="1511915" indent="0">
              <a:buNone/>
              <a:defRPr sz="1100"/>
            </a:lvl4pPr>
            <a:lvl5pPr marL="2015886" indent="0">
              <a:buNone/>
              <a:defRPr sz="1100"/>
            </a:lvl5pPr>
            <a:lvl6pPr marL="2519858" indent="0">
              <a:buNone/>
              <a:defRPr sz="1100"/>
            </a:lvl6pPr>
            <a:lvl7pPr marL="3023829" indent="0">
              <a:buNone/>
              <a:defRPr sz="1100"/>
            </a:lvl7pPr>
            <a:lvl8pPr marL="3527801" indent="0">
              <a:buNone/>
              <a:defRPr sz="1100"/>
            </a:lvl8pPr>
            <a:lvl9pPr marL="4031772" indent="0">
              <a:buNone/>
              <a:defRPr sz="1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491840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96" y="1587"/>
          <a:ext cx="199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leObj" r:id="rId16" imgW="0" imgH="0" progId="TCLayout.ActiveDocument.1">
                  <p:embed/>
                </p:oleObj>
              </mc:Choice>
              <mc:Fallback>
                <p:oleObj name="oleObj" r:id="rId16" imgW="0" imgH="0" progId="TCLayout.ActiveDocument.1">
                  <p:embed/>
                  <p:pic>
                    <p:nvPicPr>
                      <p:cNvPr id="7" name=""/>
                      <p:cNvPicPr/>
                      <p:nvPr/>
                    </p:nvPicPr>
                    <p:blipFill>
                      <a:blip r:embed="rId17"/>
                      <a:stretch/>
                    </p:blipFill>
                    <p:spPr bwMode="auto">
                      <a:xfrm>
                        <a:off x="1996" y="1587"/>
                        <a:ext cx="199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1007943">
        <a:lnSpc>
          <a:spcPct val="90000"/>
        </a:lnSpc>
        <a:spcBef>
          <a:spcPts val="0"/>
        </a:spcBef>
        <a:buNone/>
        <a:defRPr sz="48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>
        <a:lnSpc>
          <a:spcPct val="90000"/>
        </a:lnSpc>
        <a:spcBef>
          <a:spcPts val="1102"/>
        </a:spcBef>
        <a:buFont typeface="Arial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64DE79-268F-4C1A-8933-263129D2AF90}" type="datetimeFigureOut">
              <a:rPr lang="en-US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491840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96" y="1587"/>
          <a:ext cx="199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leObj" r:id="rId14" imgW="0" imgH="0" progId="TCLayout.ActiveDocument.1">
                  <p:embed/>
                </p:oleObj>
              </mc:Choice>
              <mc:Fallback>
                <p:oleObj name="oleObj" r:id="rId14" imgW="0" imgH="0" progId="TCLayout.ActiveDocument.1">
                  <p:embed/>
                  <p:pic>
                    <p:nvPicPr>
                      <p:cNvPr id="8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 bwMode="auto">
                      <a:xfrm>
                        <a:off x="1996" y="1587"/>
                        <a:ext cx="199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1007943">
        <a:lnSpc>
          <a:spcPct val="90000"/>
        </a:lnSpc>
        <a:spcBef>
          <a:spcPts val="0"/>
        </a:spcBef>
        <a:buNone/>
        <a:defRPr sz="48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>
        <a:lnSpc>
          <a:spcPct val="90000"/>
        </a:lnSpc>
        <a:spcBef>
          <a:spcPts val="1102"/>
        </a:spcBef>
        <a:buFont typeface="Arial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>
        <a:defRPr sz="20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96" y="-969481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leObj" r:id="rId2" imgW="0" imgH="0" progId="TCLayout.ActiveDocument.1">
                  <p:embed/>
                </p:oleObj>
              </mc:Choice>
              <mc:Fallback>
                <p:oleObj name="oleObj" r:id="rId2" imgW="0" imgH="0" progId="TCLayout.ActiveDocument.1">
                  <p:embed/>
                  <p:pic>
                    <p:nvPicPr>
                      <p:cNvPr id="18" name="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 bwMode="auto">
                      <a:xfrm>
                        <a:off x="1996" y="-969481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 bwMode="auto">
          <a:xfrm>
            <a:off x="1102659" y="1864395"/>
            <a:ext cx="7597588" cy="1630587"/>
          </a:xfrm>
        </p:spPr>
        <p:txBody>
          <a:bodyPr vert="horz">
            <a:normAutofit/>
          </a:bodyPr>
          <a:lstStyle/>
          <a:p>
            <a:pPr algn="ctr">
              <a:defRPr/>
            </a:pPr>
            <a:r>
              <a:rPr lang="ru-RU" sz="3500">
                <a:latin typeface="Supermolot"/>
              </a:rPr>
              <a:t>Студенческая Программа  </a:t>
            </a:r>
            <a:br>
              <a:rPr lang="ru-RU" sz="3500">
                <a:latin typeface="Supermolot"/>
              </a:rPr>
            </a:br>
            <a:r>
              <a:rPr lang="ru-RU" sz="3500">
                <a:latin typeface="Supermolot"/>
              </a:rPr>
              <a:t>АО «ГТЛК»</a:t>
            </a:r>
            <a:br>
              <a:rPr lang="ru-RU" sz="3500"/>
            </a:br>
            <a:endParaRPr>
              <a:latin typeface="Supermolo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 l="62287" t="43110" r="31530" b="45277"/>
          <a:stretch/>
        </p:blipFill>
        <p:spPr bwMode="auto">
          <a:xfrm>
            <a:off x="9822734" y="1214756"/>
            <a:ext cx="1649795" cy="167848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A77790-D4BE-02B0-FDB5-2B644D94A0F4}"/>
              </a:ext>
            </a:extLst>
          </p:cNvPr>
          <p:cNvSpPr/>
          <p:nvPr/>
        </p:nvSpPr>
        <p:spPr>
          <a:xfrm>
            <a:off x="9663545" y="509154"/>
            <a:ext cx="2992582" cy="653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36D4C9-1C22-4CF2-ED85-1FBB223D3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822734" y="449486"/>
            <a:ext cx="1758010" cy="5445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dirty="0" err="1"/>
              <a:t>Гтлк</a:t>
            </a:r>
            <a:r>
              <a:rPr lang="ru-RU" dirty="0"/>
              <a:t> – институт развития транспортной отрасли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 l="2238" r="1980"/>
          <a:stretch/>
        </p:blipFill>
        <p:spPr bwMode="auto">
          <a:xfrm>
            <a:off x="890500" y="3185134"/>
            <a:ext cx="11453900" cy="40018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rcRect l="92" t="2460" r="-90" b="2459"/>
          <a:stretch/>
        </p:blipFill>
        <p:spPr bwMode="auto">
          <a:xfrm>
            <a:off x="673100" y="1770744"/>
            <a:ext cx="12766675" cy="144981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12344400" y="1770744"/>
            <a:ext cx="1095375" cy="1553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CD7C93-10CB-69E2-708F-CFFAB623D206}"/>
              </a:ext>
            </a:extLst>
          </p:cNvPr>
          <p:cNvSpPr/>
          <p:nvPr/>
        </p:nvSpPr>
        <p:spPr>
          <a:xfrm>
            <a:off x="10983433" y="268972"/>
            <a:ext cx="2147776" cy="75700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BFF20E-D055-3F2E-E8F9-5B3D4C2D2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174819" y="410221"/>
            <a:ext cx="1738729" cy="538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 bwMode="auto">
          <a:xfrm>
            <a:off x="501143" y="1998423"/>
            <a:ext cx="12244121" cy="5438110"/>
          </a:xfrm>
        </p:spPr>
        <p:txBody>
          <a:bodyPr/>
          <a:lstStyle/>
          <a:p>
            <a:pPr marL="342900" indent="-342900">
              <a:buFont typeface="Wingdings"/>
              <a:buChar char="ü"/>
              <a:defRPr/>
            </a:pPr>
            <a:r>
              <a:rPr lang="ru-RU" sz="2200" dirty="0">
                <a:solidFill>
                  <a:schemeClr val="tx1"/>
                </a:solidFill>
                <a:latin typeface="Supermolot"/>
              </a:rPr>
              <a:t>Оформление по ТК РФ на срочный трудовой договор, на полную ставку</a:t>
            </a:r>
            <a:endParaRPr lang="ru-RU" sz="2400" dirty="0"/>
          </a:p>
          <a:p>
            <a:pPr marL="342900" indent="-342900">
              <a:buFont typeface="Wingdings"/>
              <a:buChar char="ü"/>
              <a:defRPr/>
            </a:pPr>
            <a:r>
              <a:rPr lang="ru-RU" sz="2200" dirty="0">
                <a:solidFill>
                  <a:schemeClr val="tx1"/>
                </a:solidFill>
                <a:latin typeface="Supermolot"/>
              </a:rPr>
              <a:t>Решение реальных рабочих задач</a:t>
            </a:r>
            <a:endParaRPr lang="ru-RU" sz="2400" dirty="0"/>
          </a:p>
          <a:p>
            <a:pPr marL="342900" indent="-342900">
              <a:buFont typeface="Wingdings"/>
              <a:buChar char="ü"/>
              <a:defRPr/>
            </a:pPr>
            <a:r>
              <a:rPr lang="ru-RU" sz="2200" dirty="0">
                <a:solidFill>
                  <a:schemeClr val="tx1"/>
                </a:solidFill>
                <a:latin typeface="Supermolot"/>
              </a:rPr>
              <a:t>Адаптационные мероприятия, </a:t>
            </a:r>
            <a:r>
              <a:rPr lang="ru-RU" sz="2200" dirty="0" err="1">
                <a:solidFill>
                  <a:schemeClr val="tx1"/>
                </a:solidFill>
                <a:latin typeface="Supermolot"/>
              </a:rPr>
              <a:t>event</a:t>
            </a:r>
            <a:r>
              <a:rPr lang="ru-RU" sz="2200" dirty="0">
                <a:solidFill>
                  <a:schemeClr val="tx1"/>
                </a:solidFill>
                <a:latin typeface="Supermolot"/>
              </a:rPr>
              <a:t> для студентов</a:t>
            </a:r>
            <a:endParaRPr lang="ru-RU" sz="2400" dirty="0"/>
          </a:p>
          <a:p>
            <a:pPr marL="342900" indent="-342900">
              <a:buFont typeface="Wingdings"/>
              <a:buChar char="ü"/>
              <a:defRPr/>
            </a:pPr>
            <a:r>
              <a:rPr lang="ru-RU" sz="2200" dirty="0">
                <a:solidFill>
                  <a:schemeClr val="tx1"/>
                </a:solidFill>
                <a:latin typeface="Supermolot"/>
              </a:rPr>
              <a:t>Приобретение опыта</a:t>
            </a:r>
          </a:p>
          <a:p>
            <a:pPr marL="342900" indent="-342900">
              <a:buFont typeface="Wingdings"/>
              <a:buChar char="ü"/>
              <a:defRPr/>
            </a:pPr>
            <a:r>
              <a:rPr lang="ru-RU" sz="2200" dirty="0">
                <a:solidFill>
                  <a:schemeClr val="tx1"/>
                </a:solidFill>
                <a:latin typeface="Supermolot"/>
              </a:rPr>
              <a:t>Возможность трудоустройства в ГТЛК</a:t>
            </a:r>
            <a:endParaRPr lang="ru-RU" sz="2400" dirty="0"/>
          </a:p>
          <a:p>
            <a:pPr algn="ctr">
              <a:defRPr/>
            </a:pPr>
            <a:endParaRPr lang="ru-RU" sz="2200" b="1" dirty="0">
              <a:solidFill>
                <a:schemeClr val="tx1"/>
              </a:solidFill>
              <a:latin typeface="Supermolot"/>
            </a:endParaRPr>
          </a:p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Supermolot"/>
              </a:rPr>
              <a:t>Сейчас в ГТЛК:</a:t>
            </a:r>
            <a:endParaRPr dirty="0"/>
          </a:p>
          <a:p>
            <a:pPr marL="342900" indent="-342900">
              <a:buFont typeface="Wingdings"/>
              <a:buChar char="ü"/>
              <a:defRPr/>
            </a:pPr>
            <a:endParaRPr dirty="0"/>
          </a:p>
          <a:p>
            <a:pPr>
              <a:defRPr/>
            </a:pPr>
            <a:endParaRPr lang="ru-RU" sz="2200" dirty="0">
              <a:solidFill>
                <a:schemeClr val="tx1"/>
              </a:solidFill>
              <a:latin typeface="Supermolot"/>
            </a:endParaRPr>
          </a:p>
          <a:p>
            <a:pPr marL="342900" indent="-342900">
              <a:buFontTx/>
              <a:buChar char="-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Студенческая программа</a:t>
            </a:r>
            <a:endParaRPr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21B27D-BEB0-22FA-3A06-41DE89E2FB4E}"/>
              </a:ext>
            </a:extLst>
          </p:cNvPr>
          <p:cNvSpPr/>
          <p:nvPr/>
        </p:nvSpPr>
        <p:spPr bwMode="auto">
          <a:xfrm>
            <a:off x="10983433" y="358036"/>
            <a:ext cx="2147776" cy="75700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AA5DB7-E9FA-05A7-F403-CD234E7FB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74819" y="410221"/>
            <a:ext cx="1738729" cy="538620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498B0049-2E74-24E6-278A-925C84FAF7CA}"/>
              </a:ext>
            </a:extLst>
          </p:cNvPr>
          <p:cNvSpPr/>
          <p:nvPr/>
        </p:nvSpPr>
        <p:spPr bwMode="auto">
          <a:xfrm>
            <a:off x="564731" y="5474363"/>
            <a:ext cx="3348049" cy="1090134"/>
          </a:xfrm>
          <a:prstGeom prst="rect">
            <a:avLst/>
          </a:prstGeom>
          <a:gradFill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Supermolot"/>
              </a:rPr>
              <a:t>Производственные практики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921B978-2B5C-7E86-A819-FFB70535249D}"/>
              </a:ext>
            </a:extLst>
          </p:cNvPr>
          <p:cNvSpPr/>
          <p:nvPr/>
        </p:nvSpPr>
        <p:spPr bwMode="auto">
          <a:xfrm>
            <a:off x="5077657" y="5452502"/>
            <a:ext cx="3348049" cy="1106382"/>
          </a:xfrm>
          <a:prstGeom prst="rect">
            <a:avLst/>
          </a:prstGeom>
          <a:gradFill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Supermolot"/>
              </a:rPr>
              <a:t>Сотрудники компании преподают в ВУЗах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3DB6733-AD5F-B77D-B8C7-031B7E5B4176}"/>
              </a:ext>
            </a:extLst>
          </p:cNvPr>
          <p:cNvSpPr/>
          <p:nvPr/>
        </p:nvSpPr>
        <p:spPr bwMode="auto">
          <a:xfrm>
            <a:off x="9590583" y="5446889"/>
            <a:ext cx="3348049" cy="1090135"/>
          </a:xfrm>
          <a:prstGeom prst="rect">
            <a:avLst/>
          </a:prstGeom>
          <a:gradFill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Supermolot"/>
              </a:rPr>
              <a:t>Сокращенный рабочий день для студентов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96" y="-969481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leObj" r:id="rId2" imgW="0" imgH="0" progId="TCLayout.ActiveDocument.1">
                  <p:embed/>
                </p:oleObj>
              </mc:Choice>
              <mc:Fallback>
                <p:oleObj name="oleObj" r:id="rId2" imgW="0" imgH="0" progId="TCLayout.ActiveDocument.1">
                  <p:embed/>
                  <p:pic>
                    <p:nvPicPr>
                      <p:cNvPr id="19" name="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 bwMode="auto">
                      <a:xfrm>
                        <a:off x="1996" y="-969481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15718" y="47559"/>
            <a:ext cx="10289238" cy="13104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defRPr/>
            </a:pPr>
            <a:r>
              <a:rPr lang="ru-RU" sz="3000">
                <a:latin typeface="Supermolot"/>
              </a:rPr>
              <a:t>Организационная «кухня»</a:t>
            </a:r>
            <a:endParaRPr sz="3000">
              <a:latin typeface="Supermolot"/>
            </a:endParaRPr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5677399" y="2269801"/>
            <a:ext cx="2084978" cy="1117262"/>
            <a:chOff x="123017" y="5623052"/>
            <a:chExt cx="8881283" cy="879347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123017" y="5623052"/>
              <a:ext cx="8881283" cy="879347"/>
            </a:xfrm>
            <a:prstGeom prst="rect">
              <a:avLst/>
            </a:prstGeom>
            <a:gradFill>
              <a:gsLst>
                <a:gs pos="0">
                  <a:srgbClr val="198B50"/>
                </a:gs>
                <a:gs pos="100000">
                  <a:srgbClr val="25377C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3421">
                <a:defRPr/>
              </a:pPr>
              <a:endParaRPr lang="ru-RU" sz="1600">
                <a:solidFill>
                  <a:prstClr val="white"/>
                </a:solidFill>
                <a:latin typeface="Supermolot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447011" y="5738693"/>
              <a:ext cx="8233288" cy="648064"/>
            </a:xfrm>
            <a:prstGeom prst="rect">
              <a:avLst/>
            </a:prstGeom>
            <a:gradFill>
              <a:gsLst>
                <a:gs pos="0">
                  <a:srgbClr val="198B50"/>
                </a:gs>
                <a:gs pos="100000">
                  <a:srgbClr val="25377C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3421">
                <a:defRPr/>
              </a:pPr>
              <a:endParaRPr lang="ru-RU" sz="1600">
                <a:solidFill>
                  <a:prstClr val="white"/>
                </a:solidFill>
                <a:latin typeface="Supermolot"/>
              </a:endParaRPr>
            </a:p>
          </p:txBody>
        </p:sp>
      </p:grpSp>
      <p:sp>
        <p:nvSpPr>
          <p:cNvPr id="22" name="Rectangle 5"/>
          <p:cNvSpPr/>
          <p:nvPr/>
        </p:nvSpPr>
        <p:spPr bwMode="auto">
          <a:xfrm>
            <a:off x="8085740" y="3790430"/>
            <a:ext cx="2084977" cy="1855251"/>
          </a:xfrm>
          <a:prstGeom prst="rect">
            <a:avLst/>
          </a:prstGeom>
          <a:gradFill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r>
              <a:rPr lang="ru-RU" sz="1600">
                <a:solidFill>
                  <a:prstClr val="white"/>
                </a:solidFill>
                <a:latin typeface="Supermolot"/>
              </a:rPr>
              <a:t>2-4 МЕСЯЦА</a:t>
            </a:r>
            <a:endParaRPr sz="1600">
              <a:solidFill>
                <a:prstClr val="white"/>
              </a:solidFill>
              <a:latin typeface="Supermolot"/>
            </a:endParaRPr>
          </a:p>
        </p:txBody>
      </p:sp>
      <p:sp>
        <p:nvSpPr>
          <p:cNvPr id="24" name="Rectangle 5"/>
          <p:cNvSpPr/>
          <p:nvPr/>
        </p:nvSpPr>
        <p:spPr bwMode="auto">
          <a:xfrm>
            <a:off x="10443328" y="3779837"/>
            <a:ext cx="2086413" cy="1855251"/>
          </a:xfrm>
          <a:prstGeom prst="rect">
            <a:avLst/>
          </a:prstGeom>
          <a:gradFill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endParaRPr lang="ru-RU" sz="1100">
              <a:solidFill>
                <a:prstClr val="white"/>
              </a:solidFill>
              <a:latin typeface="Supermolot"/>
            </a:endParaRPr>
          </a:p>
          <a:p>
            <a:pPr marL="171450" indent="-171450" algn="ctr" defTabSz="633421">
              <a:buFont typeface="Wingdings"/>
              <a:buChar char="ü"/>
              <a:defRPr/>
            </a:pPr>
            <a:r>
              <a:rPr lang="ru-RU" sz="1100">
                <a:solidFill>
                  <a:prstClr val="white"/>
                </a:solidFill>
                <a:latin typeface="Supermolot"/>
              </a:rPr>
              <a:t>БЦ «МОНАРХ»</a:t>
            </a:r>
            <a:endParaRPr lang="ru-RU" sz="1100">
              <a:latin typeface="Supermolot"/>
            </a:endParaRPr>
          </a:p>
          <a:p>
            <a:pPr marL="171450" indent="-171450" algn="ctr" defTabSz="633421">
              <a:buFont typeface="Wingdings"/>
              <a:buChar char="ü"/>
              <a:defRPr/>
            </a:pPr>
            <a:r>
              <a:rPr lang="ru-RU" sz="1100">
                <a:latin typeface="Supermolot"/>
              </a:rPr>
              <a:t>ГРАФИК РАБОТЫ С </a:t>
            </a:r>
            <a:endParaRPr sz="1100"/>
          </a:p>
          <a:p>
            <a:pPr algn="ctr" defTabSz="633421">
              <a:defRPr/>
            </a:pPr>
            <a:r>
              <a:rPr lang="ru-RU" sz="1100">
                <a:latin typeface="Supermolot"/>
              </a:rPr>
              <a:t>9:00 ДО 18:00</a:t>
            </a:r>
            <a:endParaRPr sz="1100"/>
          </a:p>
          <a:p>
            <a:pPr algn="ctr" defTabSz="633421">
              <a:defRPr/>
            </a:pPr>
            <a:r>
              <a:rPr lang="ru-RU" sz="1100">
                <a:solidFill>
                  <a:prstClr val="white"/>
                </a:solidFill>
                <a:latin typeface="Supermolot"/>
              </a:rPr>
              <a:t>ИЛИ</a:t>
            </a:r>
            <a:endParaRPr sz="1100"/>
          </a:p>
          <a:p>
            <a:pPr algn="ctr" defTabSz="633421">
              <a:defRPr/>
            </a:pPr>
            <a:r>
              <a:rPr lang="ru-RU" sz="1100">
                <a:solidFill>
                  <a:prstClr val="white"/>
                </a:solidFill>
                <a:latin typeface="Supermolot"/>
              </a:rPr>
              <a:t>С 10:00 ДО 19:00</a:t>
            </a:r>
            <a:endParaRPr/>
          </a:p>
          <a:p>
            <a:pPr marL="171450" indent="-171450" algn="ctr" defTabSz="633421">
              <a:buFont typeface="Wingdings"/>
              <a:buChar char="ü"/>
              <a:defRPr/>
            </a:pPr>
            <a:r>
              <a:rPr lang="ru-RU" sz="1100">
                <a:solidFill>
                  <a:prstClr val="white"/>
                </a:solidFill>
                <a:latin typeface="Supermolot"/>
              </a:rPr>
              <a:t>ОФИЦИАЛЬНАЯ ЗАРПЛАТА</a:t>
            </a:r>
            <a:endParaRPr sz="1100"/>
          </a:p>
          <a:p>
            <a:pPr algn="ctr" defTabSz="633421">
              <a:defRPr/>
            </a:pPr>
            <a:endParaRPr lang="ru-RU" sz="1200">
              <a:solidFill>
                <a:prstClr val="white"/>
              </a:solidFill>
              <a:latin typeface="Supermolot"/>
            </a:endParaRPr>
          </a:p>
        </p:txBody>
      </p:sp>
      <p:sp>
        <p:nvSpPr>
          <p:cNvPr id="25" name="Rectangle 5"/>
          <p:cNvSpPr/>
          <p:nvPr/>
        </p:nvSpPr>
        <p:spPr bwMode="auto">
          <a:xfrm>
            <a:off x="5677398" y="3779837"/>
            <a:ext cx="2084978" cy="1855251"/>
          </a:xfrm>
          <a:prstGeom prst="rect">
            <a:avLst/>
          </a:prstGeom>
          <a:gradFill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r>
              <a:rPr lang="ru-RU" sz="1600">
                <a:solidFill>
                  <a:prstClr val="white"/>
                </a:solidFill>
                <a:latin typeface="Supermolot"/>
              </a:rPr>
              <a:t>МАЙ 2025 Г.</a:t>
            </a:r>
            <a:endParaRPr sz="1600">
              <a:solidFill>
                <a:prstClr val="white"/>
              </a:solidFill>
              <a:latin typeface="Supermolot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853105" y="2402423"/>
            <a:ext cx="1749155" cy="82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r>
              <a:rPr lang="ru-RU" sz="1600" b="1">
                <a:solidFill>
                  <a:srgbClr val="25377C"/>
                </a:solidFill>
                <a:latin typeface="Supermolot"/>
                <a:ea typeface="Verdana"/>
                <a:cs typeface="Verdana"/>
              </a:rPr>
              <a:t>СТАРТ ПРОГРАММЫ</a:t>
            </a:r>
            <a:endParaRPr/>
          </a:p>
        </p:txBody>
      </p:sp>
      <p:grpSp>
        <p:nvGrpSpPr>
          <p:cNvPr id="27" name="Группа 26"/>
          <p:cNvGrpSpPr/>
          <p:nvPr/>
        </p:nvGrpSpPr>
        <p:grpSpPr bwMode="auto">
          <a:xfrm>
            <a:off x="8073241" y="2269801"/>
            <a:ext cx="2084977" cy="1117262"/>
            <a:chOff x="123017" y="5623052"/>
            <a:chExt cx="8881283" cy="879347"/>
          </a:xfrm>
        </p:grpSpPr>
        <p:sp>
          <p:nvSpPr>
            <p:cNvPr id="28" name="Прямоугольник 27"/>
            <p:cNvSpPr/>
            <p:nvPr/>
          </p:nvSpPr>
          <p:spPr bwMode="auto">
            <a:xfrm>
              <a:off x="123017" y="5623052"/>
              <a:ext cx="8881283" cy="879347"/>
            </a:xfrm>
            <a:prstGeom prst="rect">
              <a:avLst/>
            </a:prstGeom>
            <a:gradFill>
              <a:gsLst>
                <a:gs pos="0">
                  <a:srgbClr val="198B50"/>
                </a:gs>
                <a:gs pos="100000">
                  <a:srgbClr val="25377C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3421">
                <a:defRPr/>
              </a:pPr>
              <a:endParaRPr lang="ru-RU" sz="1600">
                <a:solidFill>
                  <a:prstClr val="white"/>
                </a:solidFill>
                <a:latin typeface="Supermolot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447011" y="5738693"/>
              <a:ext cx="8233288" cy="648064"/>
            </a:xfrm>
            <a:prstGeom prst="rect">
              <a:avLst/>
            </a:prstGeom>
            <a:gradFill>
              <a:gsLst>
                <a:gs pos="0">
                  <a:srgbClr val="198B50"/>
                </a:gs>
                <a:gs pos="100000">
                  <a:srgbClr val="25377C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3421">
                <a:defRPr/>
              </a:pPr>
              <a:endParaRPr lang="ru-RU" sz="1600">
                <a:solidFill>
                  <a:prstClr val="white"/>
                </a:solidFill>
                <a:latin typeface="Supermolot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 bwMode="auto">
          <a:xfrm>
            <a:off x="8264125" y="2413016"/>
            <a:ext cx="1733977" cy="82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r>
              <a:rPr lang="ru-RU" sz="1400" b="1">
                <a:solidFill>
                  <a:srgbClr val="25377C"/>
                </a:solidFill>
                <a:latin typeface="Supermolot"/>
                <a:ea typeface="Verdana"/>
                <a:cs typeface="Verdana"/>
              </a:rPr>
              <a:t>СРОК ПРОГРАММЫ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44766" y="2259208"/>
            <a:ext cx="2084976" cy="111566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10586434" y="2402424"/>
            <a:ext cx="1810661" cy="82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r>
              <a:rPr lang="ru-RU" sz="1600" b="1">
                <a:solidFill>
                  <a:srgbClr val="25377C"/>
                </a:solidFill>
                <a:latin typeface="Supermolot"/>
                <a:ea typeface="Verdana"/>
                <a:cs typeface="Verdana"/>
              </a:rPr>
              <a:t>УСЛОВИЯ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915718" y="6191892"/>
            <a:ext cx="11614024" cy="620866"/>
          </a:xfrm>
          <a:prstGeom prst="rect">
            <a:avLst/>
          </a:prstGeom>
          <a:gradFill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endParaRPr lang="ru-RU" sz="1600">
              <a:solidFill>
                <a:prstClr val="white"/>
              </a:solidFill>
              <a:latin typeface="Supermolot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48363" y="6273541"/>
            <a:ext cx="11348733" cy="457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r>
              <a:rPr lang="ru-RU" sz="1600" b="1" dirty="0">
                <a:solidFill>
                  <a:srgbClr val="25377C"/>
                </a:solidFill>
                <a:latin typeface="Supermolot"/>
                <a:ea typeface="Verdana"/>
                <a:cs typeface="Verdana"/>
              </a:rPr>
              <a:t>ПО ИТОГАМ ПРОГРАММЫ УЧАСТНИКАМ ВЫДАЮТСЯ СЕРТИФИКАТЫ ОТ ГТЛК</a:t>
            </a:r>
            <a:endParaRPr dirty="0"/>
          </a:p>
        </p:txBody>
      </p:sp>
      <p:grpSp>
        <p:nvGrpSpPr>
          <p:cNvPr id="18" name="Группа 17"/>
          <p:cNvGrpSpPr/>
          <p:nvPr/>
        </p:nvGrpSpPr>
        <p:grpSpPr bwMode="auto">
          <a:xfrm>
            <a:off x="3257679" y="2269801"/>
            <a:ext cx="2084978" cy="1117262"/>
            <a:chOff x="123017" y="5623052"/>
            <a:chExt cx="8881283" cy="879347"/>
          </a:xfrm>
        </p:grpSpPr>
        <p:sp>
          <p:nvSpPr>
            <p:cNvPr id="19" name="Прямоугольник 18"/>
            <p:cNvSpPr/>
            <p:nvPr/>
          </p:nvSpPr>
          <p:spPr bwMode="auto">
            <a:xfrm>
              <a:off x="123017" y="5623052"/>
              <a:ext cx="8881283" cy="879347"/>
            </a:xfrm>
            <a:prstGeom prst="rect">
              <a:avLst/>
            </a:prstGeom>
            <a:gradFill>
              <a:gsLst>
                <a:gs pos="0">
                  <a:srgbClr val="198B50"/>
                </a:gs>
                <a:gs pos="100000">
                  <a:srgbClr val="25377C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3421">
                <a:defRPr/>
              </a:pPr>
              <a:endParaRPr lang="ru-RU" sz="1600">
                <a:solidFill>
                  <a:prstClr val="white"/>
                </a:solidFill>
                <a:latin typeface="Supermolo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447011" y="5738693"/>
              <a:ext cx="8233288" cy="648064"/>
            </a:xfrm>
            <a:prstGeom prst="rect">
              <a:avLst/>
            </a:prstGeom>
            <a:gradFill>
              <a:gsLst>
                <a:gs pos="0">
                  <a:srgbClr val="198B50"/>
                </a:gs>
                <a:gs pos="100000">
                  <a:srgbClr val="25377C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3421">
                <a:defRPr/>
              </a:pPr>
              <a:endParaRPr lang="ru-RU" sz="1600">
                <a:solidFill>
                  <a:prstClr val="white"/>
                </a:solidFill>
                <a:latin typeface="Supermolot"/>
              </a:endParaRPr>
            </a:p>
          </p:txBody>
        </p:sp>
      </p:grpSp>
      <p:sp>
        <p:nvSpPr>
          <p:cNvPr id="23" name="Rectangle 5"/>
          <p:cNvSpPr/>
          <p:nvPr/>
        </p:nvSpPr>
        <p:spPr bwMode="auto">
          <a:xfrm>
            <a:off x="3257678" y="3779837"/>
            <a:ext cx="2084978" cy="1855251"/>
          </a:xfrm>
          <a:prstGeom prst="rect">
            <a:avLst/>
          </a:prstGeom>
          <a:gradFill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r>
              <a:rPr lang="ru-RU" sz="1600">
                <a:solidFill>
                  <a:prstClr val="white"/>
                </a:solidFill>
                <a:latin typeface="Supermolot"/>
              </a:rPr>
              <a:t>АПРЕЛЬ 2025 Г.</a:t>
            </a:r>
            <a:endParaRPr sz="1600">
              <a:solidFill>
                <a:prstClr val="white"/>
              </a:solidFill>
              <a:latin typeface="Supermolot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433385" y="2402423"/>
            <a:ext cx="1749155" cy="82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r>
              <a:rPr lang="ru-RU" sz="1600" b="1">
                <a:solidFill>
                  <a:srgbClr val="25377C"/>
                </a:solidFill>
                <a:latin typeface="Supermolot"/>
                <a:ea typeface="Verdana"/>
                <a:cs typeface="Verdana"/>
              </a:rPr>
              <a:t>ЭТАП ОТБОРА</a:t>
            </a:r>
            <a:endParaRPr/>
          </a:p>
        </p:txBody>
      </p:sp>
      <p:grpSp>
        <p:nvGrpSpPr>
          <p:cNvPr id="31" name="Группа 30"/>
          <p:cNvGrpSpPr/>
          <p:nvPr/>
        </p:nvGrpSpPr>
        <p:grpSpPr bwMode="auto">
          <a:xfrm>
            <a:off x="910042" y="2280394"/>
            <a:ext cx="2084978" cy="1117262"/>
            <a:chOff x="123017" y="5623052"/>
            <a:chExt cx="8881283" cy="879347"/>
          </a:xfrm>
        </p:grpSpPr>
        <p:sp>
          <p:nvSpPr>
            <p:cNvPr id="32" name="Прямоугольник 31"/>
            <p:cNvSpPr/>
            <p:nvPr/>
          </p:nvSpPr>
          <p:spPr bwMode="auto">
            <a:xfrm>
              <a:off x="123017" y="5623052"/>
              <a:ext cx="8881283" cy="879347"/>
            </a:xfrm>
            <a:prstGeom prst="rect">
              <a:avLst/>
            </a:prstGeom>
            <a:gradFill>
              <a:gsLst>
                <a:gs pos="0">
                  <a:srgbClr val="198B50"/>
                </a:gs>
                <a:gs pos="100000">
                  <a:srgbClr val="25377C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3421">
                <a:defRPr/>
              </a:pPr>
              <a:endParaRPr lang="ru-RU" sz="1600">
                <a:solidFill>
                  <a:prstClr val="white"/>
                </a:solidFill>
                <a:latin typeface="Supermolo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447011" y="5738693"/>
              <a:ext cx="8233288" cy="648064"/>
            </a:xfrm>
            <a:prstGeom prst="rect">
              <a:avLst/>
            </a:prstGeom>
            <a:gradFill>
              <a:gsLst>
                <a:gs pos="0">
                  <a:srgbClr val="198B50"/>
                </a:gs>
                <a:gs pos="100000">
                  <a:srgbClr val="25377C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3421">
                <a:defRPr/>
              </a:pPr>
              <a:endParaRPr lang="ru-RU" sz="1600">
                <a:solidFill>
                  <a:prstClr val="white"/>
                </a:solidFill>
                <a:latin typeface="Supermolot"/>
              </a:endParaRPr>
            </a:p>
          </p:txBody>
        </p:sp>
      </p:grpSp>
      <p:sp>
        <p:nvSpPr>
          <p:cNvPr id="34" name="Rectangle 5"/>
          <p:cNvSpPr/>
          <p:nvPr/>
        </p:nvSpPr>
        <p:spPr bwMode="auto">
          <a:xfrm>
            <a:off x="910041" y="3790430"/>
            <a:ext cx="2084978" cy="1855251"/>
          </a:xfrm>
          <a:prstGeom prst="rect">
            <a:avLst/>
          </a:prstGeom>
          <a:gradFill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r>
              <a:rPr lang="ru-RU" sz="1600">
                <a:solidFill>
                  <a:prstClr val="white"/>
                </a:solidFill>
                <a:latin typeface="Supermolot"/>
              </a:rPr>
              <a:t>ФЕВРАЛЬ - МАРТ 2025 Г.</a:t>
            </a:r>
            <a:endParaRPr sz="1600">
              <a:solidFill>
                <a:prstClr val="white"/>
              </a:solidFill>
              <a:latin typeface="Supermolot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085748" y="2413016"/>
            <a:ext cx="1749155" cy="82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r>
              <a:rPr lang="ru-RU" sz="1600" b="1">
                <a:solidFill>
                  <a:srgbClr val="25377C"/>
                </a:solidFill>
                <a:latin typeface="Supermolot"/>
                <a:ea typeface="Verdana"/>
                <a:cs typeface="Verdana"/>
              </a:rPr>
              <a:t>ВСТРЕЧА СО СТУДЕНТАМИ</a:t>
            </a:r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C6842F-843B-FDD1-97FA-78F596975EC4}"/>
              </a:ext>
            </a:extLst>
          </p:cNvPr>
          <p:cNvSpPr/>
          <p:nvPr/>
        </p:nvSpPr>
        <p:spPr bwMode="auto">
          <a:xfrm>
            <a:off x="10983433" y="368417"/>
            <a:ext cx="2147776" cy="75700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AE5DC0-011B-67E5-6373-C326BDF7F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174819" y="410221"/>
            <a:ext cx="1738729" cy="538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96" y="-969481"/>
          <a:ext cx="1996" cy="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leObj" r:id="rId2" imgW="0" imgH="0" progId="TCLayout.ActiveDocument.1">
                  <p:embed/>
                </p:oleObj>
              </mc:Choice>
              <mc:Fallback>
                <p:oleObj name="oleObj" r:id="rId2" imgW="0" imgH="0" progId="TCLayout.ActiveDocument.1">
                  <p:embed/>
                  <p:pic>
                    <p:nvPicPr>
                      <p:cNvPr id="36" name="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 bwMode="auto">
                      <a:xfrm>
                        <a:off x="1996" y="-969481"/>
                        <a:ext cx="1996" cy="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50734" y="52279"/>
            <a:ext cx="10516003" cy="13104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defRPr/>
            </a:pPr>
            <a:r>
              <a:rPr lang="ru-RU" sz="2800">
                <a:latin typeface="Supermolot"/>
              </a:rPr>
              <a:t>Задачи в рамках студенческой программы на 2025 г.</a:t>
            </a:r>
            <a:endParaRPr/>
          </a:p>
        </p:txBody>
      </p:sp>
      <p:sp>
        <p:nvSpPr>
          <p:cNvPr id="5" name="Title 1"/>
          <p:cNvSpPr txBox="1"/>
          <p:nvPr/>
        </p:nvSpPr>
        <p:spPr bwMode="auto">
          <a:xfrm>
            <a:off x="1761635" y="1306143"/>
            <a:ext cx="10114920" cy="41547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1007943">
              <a:lnSpc>
                <a:spcPct val="100000"/>
              </a:lnSpc>
              <a:spcBef>
                <a:spcPts val="0"/>
              </a:spcBef>
              <a:buNone/>
              <a:defRPr sz="2100" b="1" cap="all">
                <a:solidFill>
                  <a:schemeClr val="bg1"/>
                </a:solidFill>
                <a:latin typeface="Roboto"/>
                <a:ea typeface="Roboto"/>
                <a:cs typeface="Roboto"/>
              </a:defRPr>
            </a:lvl1pPr>
          </a:lstStyle>
          <a:p>
            <a:pPr defTabSz="1396439">
              <a:defRPr/>
            </a:pPr>
            <a:endParaRPr lang="ru-RU" sz="1400">
              <a:solidFill>
                <a:srgbClr val="25377C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57346" y="2012645"/>
            <a:ext cx="1232508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Wingdings"/>
              <a:buChar char="ü"/>
              <a:defRPr/>
            </a:pPr>
            <a:r>
              <a:rPr lang="ru-RU" sz="2400" dirty="0">
                <a:latin typeface="Supermolot"/>
              </a:rPr>
              <a:t>Формирование базы данных по моделям БАС</a:t>
            </a:r>
            <a:endParaRPr sz="2400" dirty="0"/>
          </a:p>
          <a:p>
            <a:pPr marL="342900" indent="-342900">
              <a:spcAft>
                <a:spcPts val="2400"/>
              </a:spcAft>
              <a:buFont typeface="Wingdings"/>
              <a:buChar char="ü"/>
              <a:defRPr/>
            </a:pPr>
            <a:r>
              <a:rPr lang="ru-RU" sz="2400" dirty="0">
                <a:latin typeface="Supermolot"/>
              </a:rPr>
              <a:t>Участие в подготовке проектов нормативных документов для органов исполнительной власти</a:t>
            </a:r>
            <a:endParaRPr sz="2400" dirty="0"/>
          </a:p>
          <a:p>
            <a:pPr marL="342900" indent="-342900">
              <a:spcAft>
                <a:spcPts val="2400"/>
              </a:spcAft>
              <a:buFont typeface="Wingdings"/>
              <a:buChar char="ü"/>
              <a:defRPr/>
            </a:pPr>
            <a:r>
              <a:rPr lang="ru-RU" sz="2400" dirty="0">
                <a:latin typeface="Supermolot"/>
                <a:ea typeface="Times New Roman"/>
                <a:cs typeface="Times New Roman"/>
              </a:rPr>
              <a:t>Создание и описание моделей жизненного цикла движимого имущества</a:t>
            </a:r>
            <a:endParaRPr sz="2400" dirty="0"/>
          </a:p>
          <a:p>
            <a:pPr marL="342900" indent="-342900">
              <a:spcAft>
                <a:spcPts val="2400"/>
              </a:spcAft>
              <a:buFont typeface="Wingdings"/>
              <a:buChar char="ü"/>
              <a:defRPr/>
            </a:pPr>
            <a:r>
              <a:rPr lang="ru-RU" sz="2400" dirty="0">
                <a:latin typeface="Supermolot"/>
                <a:ea typeface="Times New Roman"/>
                <a:cs typeface="Times New Roman"/>
              </a:rPr>
              <a:t>Создание и описание моделей прогнозирования рыночной стоимости движимого имущества на основе рыночных данных </a:t>
            </a:r>
            <a:endParaRPr sz="2400" dirty="0"/>
          </a:p>
          <a:p>
            <a:pPr marL="342900" indent="-342900">
              <a:spcAft>
                <a:spcPts val="2400"/>
              </a:spcAft>
              <a:buFont typeface="Wingdings"/>
              <a:buChar char="ü"/>
              <a:defRPr/>
            </a:pPr>
            <a:r>
              <a:rPr lang="ru-RU" sz="2400" dirty="0">
                <a:latin typeface="Supermolot"/>
              </a:rPr>
              <a:t>Формирование архива первичных документов бухгалтерии</a:t>
            </a:r>
            <a:endParaRPr sz="2400" dirty="0"/>
          </a:p>
          <a:p>
            <a:pPr marL="342900" indent="-342900">
              <a:spcAft>
                <a:spcPts val="2400"/>
              </a:spcAft>
              <a:buFont typeface="Wingdings"/>
              <a:buChar char="ü"/>
              <a:defRPr/>
            </a:pPr>
            <a:r>
              <a:rPr lang="ru-RU" sz="2400" dirty="0">
                <a:latin typeface="Supermolot"/>
                <a:ea typeface="Times New Roman"/>
              </a:rPr>
              <a:t>Участие в реализации государственных программ развития экономики</a:t>
            </a:r>
            <a:endParaRPr sz="2400" dirty="0">
              <a:latin typeface="Supermolo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549C82-22EC-921B-5930-07630CF51033}"/>
              </a:ext>
            </a:extLst>
          </p:cNvPr>
          <p:cNvSpPr/>
          <p:nvPr/>
        </p:nvSpPr>
        <p:spPr bwMode="auto">
          <a:xfrm>
            <a:off x="11041265" y="403631"/>
            <a:ext cx="2147776" cy="75700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F13C10-8E63-D9AF-63F2-98F46FEDF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174819" y="410221"/>
            <a:ext cx="1738729" cy="5386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algn="ctr">
              <a:defRPr/>
            </a:pPr>
            <a:endParaRPr lang="ru-RU" sz="2400" b="1">
              <a:solidFill>
                <a:schemeClr val="tx1"/>
              </a:solidFill>
              <a:latin typeface="Supermolot"/>
            </a:endParaRPr>
          </a:p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  <a:latin typeface="Supermolot"/>
              </a:rPr>
              <a:t>Мы приглашаем студентов на следующие направления:</a:t>
            </a:r>
            <a:endParaRPr/>
          </a:p>
          <a:p>
            <a:pPr>
              <a:defRPr/>
            </a:pPr>
            <a:endParaRPr lang="en-US">
              <a:solidFill>
                <a:schemeClr val="tx1"/>
              </a:solidFill>
              <a:latin typeface="Supermolot"/>
            </a:endParaRPr>
          </a:p>
          <a:p>
            <a:pPr>
              <a:defRPr/>
            </a:pPr>
            <a:endParaRPr lang="ru-RU">
              <a:solidFill>
                <a:schemeClr val="tx1"/>
              </a:solidFill>
              <a:latin typeface="Supermolo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000"/>
              <a:t>СПЕЦИАЛЬНОСТИ</a:t>
            </a:r>
            <a:endParaRPr/>
          </a:p>
        </p:txBody>
      </p:sp>
      <p:sp>
        <p:nvSpPr>
          <p:cNvPr id="4" name="Rectangle 5"/>
          <p:cNvSpPr/>
          <p:nvPr/>
        </p:nvSpPr>
        <p:spPr bwMode="auto">
          <a:xfrm>
            <a:off x="7969998" y="3725431"/>
            <a:ext cx="2196354" cy="1855251"/>
          </a:xfrm>
          <a:prstGeom prst="rect">
            <a:avLst/>
          </a:prstGeom>
          <a:gradFill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r>
              <a:rPr lang="ru-RU" sz="1800">
                <a:solidFill>
                  <a:prstClr val="white"/>
                </a:solidFill>
                <a:latin typeface="Supermolot"/>
              </a:rPr>
              <a:t>Финансы</a:t>
            </a:r>
            <a:endParaRPr sz="1800">
              <a:solidFill>
                <a:prstClr val="white"/>
              </a:solidFill>
              <a:latin typeface="Supermolot"/>
            </a:endParaRPr>
          </a:p>
        </p:txBody>
      </p:sp>
      <p:sp>
        <p:nvSpPr>
          <p:cNvPr id="5" name="Rectangle 5"/>
          <p:cNvSpPr/>
          <p:nvPr/>
        </p:nvSpPr>
        <p:spPr bwMode="auto">
          <a:xfrm>
            <a:off x="10328222" y="3725429"/>
            <a:ext cx="2318761" cy="1855251"/>
          </a:xfrm>
          <a:prstGeom prst="rect">
            <a:avLst/>
          </a:prstGeom>
          <a:gradFill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endParaRPr lang="ru-RU" sz="1100">
              <a:solidFill>
                <a:prstClr val="white"/>
              </a:solidFill>
              <a:latin typeface="Supermolot"/>
            </a:endParaRPr>
          </a:p>
          <a:p>
            <a:pPr algn="ctr" defTabSz="633421">
              <a:defRPr/>
            </a:pPr>
            <a:r>
              <a:rPr lang="ru-RU" sz="1700">
                <a:solidFill>
                  <a:prstClr val="white"/>
                </a:solidFill>
                <a:latin typeface="Supermolot"/>
              </a:rPr>
              <a:t>Кибербезопасность</a:t>
            </a:r>
            <a:endParaRPr sz="1700"/>
          </a:p>
          <a:p>
            <a:pPr algn="ctr" defTabSz="633421">
              <a:defRPr/>
            </a:pPr>
            <a:endParaRPr lang="ru-RU" sz="1200">
              <a:solidFill>
                <a:prstClr val="white"/>
              </a:solidFill>
              <a:latin typeface="Supermolo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06632" y="3725429"/>
            <a:ext cx="2196355" cy="1855251"/>
          </a:xfrm>
          <a:prstGeom prst="rect">
            <a:avLst/>
          </a:prstGeom>
          <a:gradFill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r>
              <a:rPr lang="ru-RU" sz="1800">
                <a:solidFill>
                  <a:prstClr val="white"/>
                </a:solidFill>
                <a:latin typeface="Supermolot"/>
              </a:rPr>
              <a:t>Экономика</a:t>
            </a:r>
            <a:endParaRPr sz="1800">
              <a:solidFill>
                <a:prstClr val="white"/>
              </a:solidFill>
              <a:latin typeface="Supermolot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3273423" y="3725430"/>
            <a:ext cx="2196355" cy="1855251"/>
          </a:xfrm>
          <a:prstGeom prst="rect">
            <a:avLst/>
          </a:prstGeom>
          <a:gradFill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r>
              <a:rPr lang="ru-RU" sz="1800">
                <a:solidFill>
                  <a:prstClr val="white"/>
                </a:solidFill>
                <a:latin typeface="Supermolot"/>
              </a:rPr>
              <a:t>Юриспруденция</a:t>
            </a:r>
            <a:endParaRPr sz="1800">
              <a:solidFill>
                <a:prstClr val="white"/>
              </a:solidFill>
              <a:latin typeface="Supermolot"/>
            </a:endParaRPr>
          </a:p>
        </p:txBody>
      </p:sp>
      <p:sp>
        <p:nvSpPr>
          <p:cNvPr id="8" name="Rectangle 5"/>
          <p:cNvSpPr/>
          <p:nvPr/>
        </p:nvSpPr>
        <p:spPr bwMode="auto">
          <a:xfrm>
            <a:off x="883227" y="3725431"/>
            <a:ext cx="2196355" cy="1855251"/>
          </a:xfrm>
          <a:prstGeom prst="rect">
            <a:avLst/>
          </a:prstGeom>
          <a:gradFill>
            <a:gsLst>
              <a:gs pos="0">
                <a:srgbClr val="198B50"/>
              </a:gs>
              <a:gs pos="100000">
                <a:srgbClr val="25377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421">
              <a:defRPr/>
            </a:pPr>
            <a:r>
              <a:rPr lang="ru-RU" sz="1800">
                <a:solidFill>
                  <a:prstClr val="white"/>
                </a:solidFill>
                <a:latin typeface="Supermolot"/>
              </a:rPr>
              <a:t>Беспилотная авиация</a:t>
            </a:r>
          </a:p>
          <a:p>
            <a:pPr algn="ctr" defTabSz="633420">
              <a:defRPr/>
            </a:pPr>
            <a:r>
              <a:rPr lang="ru-RU" sz="1800">
                <a:solidFill>
                  <a:prstClr val="white"/>
                </a:solidFill>
                <a:latin typeface="Supermolot"/>
              </a:rPr>
              <a:t>ИНЖЕНЕР</a:t>
            </a:r>
            <a:endParaRPr sz="1800">
              <a:solidFill>
                <a:prstClr val="white"/>
              </a:solidFill>
              <a:latin typeface="Supermolo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4EB977-1FC2-8C55-4904-6FC88F7F2F05}"/>
              </a:ext>
            </a:extLst>
          </p:cNvPr>
          <p:cNvSpPr/>
          <p:nvPr/>
        </p:nvSpPr>
        <p:spPr bwMode="auto">
          <a:xfrm>
            <a:off x="10983433" y="268972"/>
            <a:ext cx="2147776" cy="75700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D6ECD1-9D78-3B56-24E3-4510B0246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74819" y="410221"/>
            <a:ext cx="1738729" cy="538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Supermolot"/>
              </a:rPr>
              <a:t>Спасибо за внимание!</a:t>
            </a:r>
            <a:endParaRPr>
              <a:latin typeface="Supermolo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924791" y="3925310"/>
            <a:ext cx="8603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Supermolot"/>
              </a:rPr>
              <a:t>Контакты для связи:</a:t>
            </a:r>
            <a:endParaRPr/>
          </a:p>
          <a:p>
            <a:pPr>
              <a:defRPr/>
            </a:pPr>
            <a:r>
              <a:rPr lang="ru-RU" sz="2400">
                <a:latin typeface="Supermolot"/>
              </a:rPr>
              <a:t>+7 (495) 221 00 12, доб 1518, Юлия</a:t>
            </a:r>
            <a:endParaRPr/>
          </a:p>
          <a:p>
            <a:pPr>
              <a:defRPr/>
            </a:pPr>
            <a:r>
              <a:rPr lang="ru-RU" sz="2400">
                <a:latin typeface="Supermolot"/>
              </a:rPr>
              <a:t>+7 (495) 221 00 12, доб 4517, Юлия</a:t>
            </a:r>
            <a:endParaRPr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953573-DE01-D2E3-FDF4-706A03A7EC9C}"/>
              </a:ext>
            </a:extLst>
          </p:cNvPr>
          <p:cNvSpPr/>
          <p:nvPr/>
        </p:nvSpPr>
        <p:spPr bwMode="auto">
          <a:xfrm>
            <a:off x="9909544" y="556051"/>
            <a:ext cx="2700669" cy="75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C5CADF-43AF-F465-61E4-D2235A679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74819" y="410221"/>
            <a:ext cx="1738729" cy="538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280</Words>
  <Application>Microsoft Office PowerPoint</Application>
  <DocSecurity>0</DocSecurity>
  <PresentationFormat>Произвольный</PresentationFormat>
  <Paragraphs>56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Roboto</vt:lpstr>
      <vt:lpstr>Calibri</vt:lpstr>
      <vt:lpstr>Wingdings</vt:lpstr>
      <vt:lpstr>Arial</vt:lpstr>
      <vt:lpstr>Calibri Light</vt:lpstr>
      <vt:lpstr>Supermolot</vt:lpstr>
      <vt:lpstr>PF DinText Pro</vt:lpstr>
      <vt:lpstr>4_Office Theme</vt:lpstr>
      <vt:lpstr>5_Office Theme</vt:lpstr>
      <vt:lpstr>oleObj</vt:lpstr>
      <vt:lpstr>Студенческая Программа   АО «ГТЛК» </vt:lpstr>
      <vt:lpstr>Гтлк – институт развития транспортной отрасли</vt:lpstr>
      <vt:lpstr>Студенческая программа</vt:lpstr>
      <vt:lpstr>Организационная «кухня»</vt:lpstr>
      <vt:lpstr>Задачи в рамках студенческой программы на 2025 г.</vt:lpstr>
      <vt:lpstr>СПЕЦИАЛЬНОСТИ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Полина Шуева</dc:creator>
  <cp:keywords/>
  <dc:description/>
  <cp:lastModifiedBy>Гаврилова Юлия Витальевна</cp:lastModifiedBy>
  <cp:revision>168</cp:revision>
  <dcterms:created xsi:type="dcterms:W3CDTF">2020-03-18T09:38:11Z</dcterms:created>
  <dcterms:modified xsi:type="dcterms:W3CDTF">2024-11-25T15:01:19Z</dcterms:modified>
  <cp:category/>
  <dc:identifier/>
  <cp:contentStatus/>
  <dc:language/>
  <cp:version/>
</cp:coreProperties>
</file>